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753600" cy="7315200"/>
  <p:notesSz cx="6858000" cy="9144000"/>
  <p:embeddedFontLst>
    <p:embeddedFont>
      <p:font typeface="Kurale" panose="020B0604020202020204" charset="0"/>
      <p:regular r:id="rId4"/>
    </p:embeddedFont>
    <p:embeddedFont>
      <p:font typeface="Open Sans" panose="020B0604020202020204" charset="0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Libre Baskerville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6" d="100"/>
          <a:sy n="66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42549-7F4D-4B3E-9BFB-CE1AD3A0DBDA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27C9D-13D7-43C2-AF8E-FDFE3DA51B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414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27C9D-13D7-43C2-AF8E-FDFE3DA51BE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052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71969" y="1257427"/>
            <a:ext cx="7609663" cy="11350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62"/>
              </a:lnSpc>
            </a:pPr>
            <a:r>
              <a:rPr lang="en-US" sz="6687">
                <a:solidFill>
                  <a:srgbClr val="693B2B"/>
                </a:solidFill>
                <a:latin typeface="Libre Baskerville"/>
              </a:rPr>
              <a:t>CERTIFICADO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-1016313" y="2672539"/>
            <a:ext cx="4562754" cy="4209141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-10800000">
            <a:off x="5427761" y="731520"/>
            <a:ext cx="4877525" cy="4499517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531593" y="3166133"/>
            <a:ext cx="8374303" cy="654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59"/>
              </a:lnSpc>
            </a:pPr>
            <a:r>
              <a:rPr lang="pt-BR" sz="2800" dirty="0" smtClean="0">
                <a:solidFill>
                  <a:srgbClr val="000000"/>
                </a:solidFill>
                <a:latin typeface="Arial"/>
              </a:rPr>
              <a:t>Plácido </a:t>
            </a:r>
            <a:r>
              <a:rPr lang="pt-BR" sz="2800" dirty="0">
                <a:solidFill>
                  <a:srgbClr val="000000"/>
                </a:solidFill>
                <a:latin typeface="Arial"/>
              </a:rPr>
              <a:t>Fernandes </a:t>
            </a:r>
            <a:r>
              <a:rPr lang="pt-BR" sz="2800" dirty="0" err="1">
                <a:solidFill>
                  <a:srgbClr val="000000"/>
                </a:solidFill>
                <a:latin typeface="Arial"/>
              </a:rPr>
              <a:t>Caluete</a:t>
            </a:r>
            <a:r>
              <a:rPr lang="pt-BR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2800" dirty="0" smtClean="0">
                <a:solidFill>
                  <a:srgbClr val="000000"/>
                </a:solidFill>
                <a:latin typeface="Arial"/>
              </a:rPr>
              <a:t>Neto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71969" y="2562515"/>
            <a:ext cx="7609663" cy="3132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54"/>
              </a:lnSpc>
            </a:pPr>
            <a:r>
              <a:rPr lang="en-US" sz="1824" dirty="0" err="1">
                <a:solidFill>
                  <a:srgbClr val="693B2B"/>
                </a:solidFill>
                <a:latin typeface="Kurale"/>
              </a:rPr>
              <a:t>Declaramos</a:t>
            </a:r>
            <a:r>
              <a:rPr lang="en-US" sz="1824" dirty="0">
                <a:solidFill>
                  <a:srgbClr val="693B2B"/>
                </a:solidFill>
                <a:latin typeface="Kurale"/>
              </a:rPr>
              <a:t> para </a:t>
            </a:r>
            <a:r>
              <a:rPr lang="en-US" sz="1824" dirty="0" err="1">
                <a:solidFill>
                  <a:srgbClr val="693B2B"/>
                </a:solidFill>
                <a:latin typeface="Kurale"/>
              </a:rPr>
              <a:t>os</a:t>
            </a:r>
            <a:r>
              <a:rPr lang="en-US" sz="1824" dirty="0">
                <a:solidFill>
                  <a:srgbClr val="693B2B"/>
                </a:solidFill>
                <a:latin typeface="Kurale"/>
              </a:rPr>
              <a:t> </a:t>
            </a:r>
            <a:r>
              <a:rPr lang="en-US" sz="1824" dirty="0" err="1">
                <a:solidFill>
                  <a:srgbClr val="693B2B"/>
                </a:solidFill>
                <a:latin typeface="Kurale"/>
              </a:rPr>
              <a:t>devidos</a:t>
            </a:r>
            <a:r>
              <a:rPr lang="en-US" sz="1824" dirty="0">
                <a:solidFill>
                  <a:srgbClr val="693B2B"/>
                </a:solidFill>
                <a:latin typeface="Kurale"/>
              </a:rPr>
              <a:t> fins </a:t>
            </a:r>
            <a:r>
              <a:rPr lang="en-US" sz="1824" dirty="0" err="1">
                <a:solidFill>
                  <a:srgbClr val="693B2B"/>
                </a:solidFill>
                <a:latin typeface="Kurale"/>
              </a:rPr>
              <a:t>que</a:t>
            </a:r>
            <a:r>
              <a:rPr lang="en-US" sz="1824" dirty="0">
                <a:solidFill>
                  <a:srgbClr val="693B2B"/>
                </a:solidFill>
                <a:latin typeface="Kurale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49043" y="4103849"/>
            <a:ext cx="8999757" cy="13465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34"/>
              </a:lnSpc>
            </a:pPr>
            <a:r>
              <a:rPr lang="en-US" sz="1524" dirty="0" err="1">
                <a:solidFill>
                  <a:srgbClr val="693B2B"/>
                </a:solidFill>
                <a:latin typeface="Kurale"/>
              </a:rPr>
              <a:t>participou</a:t>
            </a:r>
            <a:r>
              <a:rPr lang="en-US" sz="1524" dirty="0">
                <a:solidFill>
                  <a:srgbClr val="693B2B"/>
                </a:solidFill>
                <a:latin typeface="Kurale"/>
              </a:rPr>
              <a:t> do </a:t>
            </a:r>
            <a:r>
              <a:rPr lang="en-US" sz="1524" dirty="0" smtClean="0">
                <a:solidFill>
                  <a:srgbClr val="000000"/>
                </a:solidFill>
                <a:latin typeface="Kurale"/>
              </a:rPr>
              <a:t>ENSUS 2023 </a:t>
            </a:r>
            <a:r>
              <a:rPr lang="en-US" sz="1524" dirty="0">
                <a:solidFill>
                  <a:srgbClr val="000000"/>
                </a:solidFill>
                <a:latin typeface="Kurale"/>
              </a:rPr>
              <a:t>– </a:t>
            </a:r>
            <a:r>
              <a:rPr lang="en-US" sz="1524" dirty="0" smtClean="0">
                <a:solidFill>
                  <a:srgbClr val="000000"/>
                </a:solidFill>
                <a:latin typeface="Kurale"/>
              </a:rPr>
              <a:t>XI ENCONTRO </a:t>
            </a:r>
            <a:r>
              <a:rPr lang="en-US" sz="1524" dirty="0">
                <a:solidFill>
                  <a:srgbClr val="000000"/>
                </a:solidFill>
                <a:latin typeface="Kurale"/>
              </a:rPr>
              <a:t>DE SUSTENTABILIDADE EM PROJETO</a:t>
            </a:r>
            <a:r>
              <a:rPr lang="en-US" sz="1524" dirty="0">
                <a:solidFill>
                  <a:srgbClr val="693B2B"/>
                </a:solidFill>
                <a:latin typeface="Kurale"/>
              </a:rPr>
              <a:t> </a:t>
            </a:r>
            <a:r>
              <a:rPr lang="en-US" sz="1524" dirty="0" err="1" smtClean="0">
                <a:solidFill>
                  <a:srgbClr val="693B2B"/>
                </a:solidFill>
                <a:latin typeface="Kurale"/>
              </a:rPr>
              <a:t>apresentando</a:t>
            </a:r>
            <a:r>
              <a:rPr lang="en-US" sz="1524" dirty="0" smtClean="0">
                <a:solidFill>
                  <a:srgbClr val="693B2B"/>
                </a:solidFill>
                <a:latin typeface="Kurale"/>
              </a:rPr>
              <a:t> o </a:t>
            </a:r>
            <a:r>
              <a:rPr lang="en-US" sz="1524" dirty="0" err="1" smtClean="0">
                <a:solidFill>
                  <a:srgbClr val="693B2B"/>
                </a:solidFill>
                <a:latin typeface="Kurale"/>
              </a:rPr>
              <a:t>artigo</a:t>
            </a:r>
            <a:r>
              <a:rPr lang="en-US" sz="1524" dirty="0" smtClean="0">
                <a:solidFill>
                  <a:srgbClr val="693B2B"/>
                </a:solidFill>
                <a:latin typeface="Kurale"/>
              </a:rPr>
              <a:t> </a:t>
            </a:r>
            <a:r>
              <a:rPr lang="pt-BR" sz="1524" b="1" dirty="0" smtClean="0">
                <a:solidFill>
                  <a:srgbClr val="693B2B"/>
                </a:solidFill>
                <a:latin typeface="Kurale"/>
              </a:rPr>
              <a:t>Aspectos 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entre o Design para Adaptabilidade (</a:t>
            </a:r>
            <a:r>
              <a:rPr lang="pt-BR" sz="1524" b="1" dirty="0" err="1">
                <a:solidFill>
                  <a:srgbClr val="693B2B"/>
                </a:solidFill>
                <a:latin typeface="Kurale"/>
              </a:rPr>
              <a:t>DfAD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) e a Natureza: a </a:t>
            </a:r>
            <a:r>
              <a:rPr lang="pt-BR" sz="1524" b="1" dirty="0" err="1">
                <a:solidFill>
                  <a:srgbClr val="693B2B"/>
                </a:solidFill>
                <a:latin typeface="Kurale"/>
              </a:rPr>
              <a:t>bioinspiração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 em artefatos </a:t>
            </a:r>
            <a:r>
              <a:rPr lang="pt-BR" sz="1524" b="1" dirty="0" smtClean="0">
                <a:solidFill>
                  <a:srgbClr val="693B2B"/>
                </a:solidFill>
                <a:latin typeface="Kurale"/>
              </a:rPr>
              <a:t>efêmeros </a:t>
            </a:r>
            <a:r>
              <a:rPr lang="pt-BR" sz="1524" dirty="0" smtClean="0">
                <a:solidFill>
                  <a:srgbClr val="693B2B"/>
                </a:solidFill>
                <a:latin typeface="Kurale"/>
              </a:rPr>
              <a:t>de </a:t>
            </a:r>
            <a:r>
              <a:rPr lang="pt-BR" sz="1524" dirty="0">
                <a:solidFill>
                  <a:srgbClr val="693B2B"/>
                </a:solidFill>
                <a:latin typeface="Kurale"/>
              </a:rPr>
              <a:t>autoria de </a:t>
            </a:r>
            <a:r>
              <a:rPr lang="pt-BR" sz="1524" b="1" dirty="0" smtClean="0">
                <a:solidFill>
                  <a:srgbClr val="693B2B"/>
                </a:solidFill>
                <a:latin typeface="Kurale"/>
              </a:rPr>
              <a:t>Plácido 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Fernandes </a:t>
            </a:r>
            <a:r>
              <a:rPr lang="pt-BR" sz="1524" b="1" dirty="0" err="1">
                <a:solidFill>
                  <a:srgbClr val="693B2B"/>
                </a:solidFill>
                <a:latin typeface="Kurale"/>
              </a:rPr>
              <a:t>Caluete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 Neto, José Evandro de Moura Rosa </a:t>
            </a:r>
            <a:r>
              <a:rPr lang="pt-BR" sz="1524" b="1" dirty="0" smtClean="0">
                <a:solidFill>
                  <a:srgbClr val="693B2B"/>
                </a:solidFill>
                <a:latin typeface="Kurale"/>
              </a:rPr>
              <a:t>Henriques, e Amilton José </a:t>
            </a:r>
            <a:r>
              <a:rPr lang="pt-BR" sz="1524" b="1" dirty="0">
                <a:solidFill>
                  <a:srgbClr val="693B2B"/>
                </a:solidFill>
                <a:latin typeface="Kurale"/>
              </a:rPr>
              <a:t>Vieira </a:t>
            </a:r>
            <a:r>
              <a:rPr lang="pt-BR" sz="1524" b="1">
                <a:solidFill>
                  <a:srgbClr val="693B2B"/>
                </a:solidFill>
                <a:latin typeface="Kurale"/>
              </a:rPr>
              <a:t>de </a:t>
            </a:r>
            <a:r>
              <a:rPr lang="pt-BR" sz="1524" b="1" smtClean="0">
                <a:solidFill>
                  <a:srgbClr val="693B2B"/>
                </a:solidFill>
                <a:latin typeface="Kurale"/>
              </a:rPr>
              <a:t>Arruda </a:t>
            </a:r>
            <a:r>
              <a:rPr lang="pt-BR" sz="1524" dirty="0" smtClean="0">
                <a:solidFill>
                  <a:srgbClr val="693B2B"/>
                </a:solidFill>
                <a:latin typeface="Kurale"/>
              </a:rPr>
              <a:t>durante o III Fórum Brasileiro de Biônica e </a:t>
            </a:r>
            <a:r>
              <a:rPr lang="pt-BR" sz="1524" dirty="0" err="1" smtClean="0">
                <a:solidFill>
                  <a:srgbClr val="693B2B"/>
                </a:solidFill>
                <a:latin typeface="Kurale"/>
              </a:rPr>
              <a:t>Biomimética</a:t>
            </a:r>
            <a:r>
              <a:rPr lang="pt-BR" sz="1524" dirty="0" smtClean="0">
                <a:solidFill>
                  <a:srgbClr val="693B2B"/>
                </a:solidFill>
                <a:latin typeface="Kurale"/>
              </a:rPr>
              <a:t> que aconteceu no dia 07 de Junho de 2023, no Centro de Cultura e Eventos da Universidade Federal de Santa Catarina (UFSC). </a:t>
            </a:r>
            <a:endParaRPr lang="en-US" sz="1524" dirty="0">
              <a:solidFill>
                <a:srgbClr val="693B2B"/>
              </a:solidFill>
              <a:latin typeface="Kurale"/>
            </a:endParaRP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856000" y="98710"/>
            <a:ext cx="1166080" cy="116608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6"/>
          <a:srcRect t="22" b="22"/>
          <a:stretch>
            <a:fillRect/>
          </a:stretch>
        </p:blipFill>
        <p:spPr>
          <a:xfrm>
            <a:off x="531594" y="278626"/>
            <a:ext cx="4091008" cy="893076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685800" y="6524625"/>
            <a:ext cx="2408636" cy="333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71"/>
              </a:lnSpc>
            </a:pPr>
            <a:r>
              <a:rPr lang="en-US" sz="1142" spc="-45">
                <a:solidFill>
                  <a:srgbClr val="000000"/>
                </a:solidFill>
                <a:latin typeface="Open Sans"/>
              </a:rPr>
              <a:t>Lisiane Ilha Librelotto</a:t>
            </a:r>
          </a:p>
          <a:p>
            <a:pPr algn="ctr">
              <a:lnSpc>
                <a:spcPts val="1371"/>
              </a:lnSpc>
            </a:pPr>
            <a:r>
              <a:rPr lang="en-US" sz="1142" spc="-45">
                <a:solidFill>
                  <a:srgbClr val="000000"/>
                </a:solidFill>
                <a:latin typeface="Open Sans"/>
              </a:rPr>
              <a:t>Coordenação geral ENSUS 2023 </a:t>
            </a:r>
          </a:p>
        </p:txBody>
      </p:sp>
      <p:sp>
        <p:nvSpPr>
          <p:cNvPr id="11" name="AutoShape 11"/>
          <p:cNvSpPr/>
          <p:nvPr/>
        </p:nvSpPr>
        <p:spPr>
          <a:xfrm>
            <a:off x="1035339" y="6481762"/>
            <a:ext cx="1938687" cy="9525"/>
          </a:xfrm>
          <a:prstGeom prst="line">
            <a:avLst/>
          </a:prstGeom>
          <a:ln w="9525" cap="flat">
            <a:solidFill>
              <a:srgbClr val="693B2B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2" name="TextBox 12"/>
          <p:cNvSpPr txBox="1"/>
          <p:nvPr/>
        </p:nvSpPr>
        <p:spPr>
          <a:xfrm>
            <a:off x="3335041" y="6524625"/>
            <a:ext cx="2408636" cy="333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71"/>
              </a:lnSpc>
            </a:pPr>
            <a:r>
              <a:rPr lang="en-US" sz="1142" spc="-45">
                <a:solidFill>
                  <a:srgbClr val="000000"/>
                </a:solidFill>
                <a:latin typeface="Open Sans"/>
              </a:rPr>
              <a:t>Paulo Cesar Machado Ferroli</a:t>
            </a:r>
          </a:p>
          <a:p>
            <a:pPr algn="ctr">
              <a:lnSpc>
                <a:spcPts val="1371"/>
              </a:lnSpc>
            </a:pPr>
            <a:r>
              <a:rPr lang="en-US" sz="1142" spc="-45">
                <a:solidFill>
                  <a:srgbClr val="000000"/>
                </a:solidFill>
                <a:latin typeface="Open Sans"/>
              </a:rPr>
              <a:t>Coordenação geral ENSUS 2023 </a:t>
            </a:r>
          </a:p>
        </p:txBody>
      </p:sp>
      <p:sp>
        <p:nvSpPr>
          <p:cNvPr id="13" name="AutoShape 13"/>
          <p:cNvSpPr/>
          <p:nvPr/>
        </p:nvSpPr>
        <p:spPr>
          <a:xfrm>
            <a:off x="3335041" y="6486525"/>
            <a:ext cx="2408636" cy="0"/>
          </a:xfrm>
          <a:prstGeom prst="line">
            <a:avLst/>
          </a:prstGeom>
          <a:ln w="9525" cap="flat">
            <a:solidFill>
              <a:srgbClr val="693B2B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4" name="TextBox 12"/>
          <p:cNvSpPr txBox="1"/>
          <p:nvPr/>
        </p:nvSpPr>
        <p:spPr>
          <a:xfrm>
            <a:off x="6278164" y="6524625"/>
            <a:ext cx="2408636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71"/>
              </a:lnSpc>
            </a:pPr>
            <a:r>
              <a:rPr lang="en-US" sz="1142" spc="-45" dirty="0" err="1" smtClean="0">
                <a:solidFill>
                  <a:srgbClr val="000000"/>
                </a:solidFill>
                <a:latin typeface="Open Sans"/>
              </a:rPr>
              <a:t>Amilton</a:t>
            </a:r>
            <a:r>
              <a:rPr lang="en-US" sz="1142" spc="-45" dirty="0" smtClean="0">
                <a:solidFill>
                  <a:srgbClr val="000000"/>
                </a:solidFill>
                <a:latin typeface="Open Sans"/>
              </a:rPr>
              <a:t> José Vieira de </a:t>
            </a:r>
            <a:r>
              <a:rPr lang="en-US" sz="1142" spc="-45" dirty="0" err="1" smtClean="0">
                <a:solidFill>
                  <a:srgbClr val="000000"/>
                </a:solidFill>
                <a:latin typeface="Open Sans"/>
              </a:rPr>
              <a:t>Arruda</a:t>
            </a:r>
            <a:endParaRPr lang="en-US" sz="1142" spc="-45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ts val="1371"/>
              </a:lnSpc>
            </a:pPr>
            <a:r>
              <a:rPr lang="en-US" sz="1142" spc="-45" dirty="0" err="1">
                <a:solidFill>
                  <a:srgbClr val="000000"/>
                </a:solidFill>
                <a:latin typeface="Open Sans"/>
              </a:rPr>
              <a:t>Coordenação</a:t>
            </a:r>
            <a:r>
              <a:rPr lang="en-US" sz="1142" spc="-45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142" spc="-45" dirty="0" err="1">
                <a:solidFill>
                  <a:srgbClr val="000000"/>
                </a:solidFill>
                <a:latin typeface="Open Sans"/>
              </a:rPr>
              <a:t>geral</a:t>
            </a:r>
            <a:r>
              <a:rPr lang="en-US" sz="1142" spc="-45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142" spc="-45" dirty="0" smtClean="0">
                <a:solidFill>
                  <a:srgbClr val="000000"/>
                </a:solidFill>
                <a:latin typeface="Open Sans"/>
              </a:rPr>
              <a:t>III </a:t>
            </a:r>
            <a:r>
              <a:rPr lang="en-US" sz="1142" spc="-45" dirty="0" err="1" smtClean="0">
                <a:solidFill>
                  <a:srgbClr val="000000"/>
                </a:solidFill>
                <a:latin typeface="Open Sans"/>
              </a:rPr>
              <a:t>Fórum</a:t>
            </a:r>
            <a:r>
              <a:rPr lang="en-US" sz="1142" spc="-45" dirty="0" smtClean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1142" spc="-45" dirty="0" err="1" smtClean="0">
                <a:solidFill>
                  <a:srgbClr val="000000"/>
                </a:solidFill>
                <a:latin typeface="Open Sans"/>
              </a:rPr>
              <a:t>Biônica</a:t>
            </a:r>
            <a:r>
              <a:rPr lang="en-US" sz="1142" spc="-45" dirty="0" smtClean="0">
                <a:solidFill>
                  <a:srgbClr val="000000"/>
                </a:solidFill>
                <a:latin typeface="Open Sans"/>
              </a:rPr>
              <a:t> e </a:t>
            </a:r>
            <a:r>
              <a:rPr lang="en-US" sz="1142" spc="-45" dirty="0" err="1" smtClean="0">
                <a:solidFill>
                  <a:srgbClr val="000000"/>
                </a:solidFill>
                <a:latin typeface="Open Sans"/>
              </a:rPr>
              <a:t>Biomimética</a:t>
            </a:r>
            <a:r>
              <a:rPr lang="en-US" sz="1142" spc="-45" dirty="0" smtClean="0">
                <a:solidFill>
                  <a:srgbClr val="000000"/>
                </a:solidFill>
                <a:latin typeface="Open Sans"/>
              </a:rPr>
              <a:t> </a:t>
            </a:r>
            <a:endParaRPr lang="en-US" sz="1142" spc="-45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5" name="AutoShape 13"/>
          <p:cNvSpPr/>
          <p:nvPr/>
        </p:nvSpPr>
        <p:spPr>
          <a:xfrm>
            <a:off x="6278164" y="6486525"/>
            <a:ext cx="2408636" cy="0"/>
          </a:xfrm>
          <a:prstGeom prst="line">
            <a:avLst/>
          </a:prstGeom>
          <a:ln w="9525" cap="flat">
            <a:solidFill>
              <a:srgbClr val="693B2B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Words>127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Kurale</vt:lpstr>
      <vt:lpstr>Open Sans</vt:lpstr>
      <vt:lpstr>Calibri</vt:lpstr>
      <vt:lpstr>Libre Baskerville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Certificados  ENSUS 2023</dc:title>
  <dc:creator>FERROLI</dc:creator>
  <cp:lastModifiedBy>Paulo Ferroli</cp:lastModifiedBy>
  <cp:revision>45</cp:revision>
  <cp:lastPrinted>2023-06-13T12:06:00Z</cp:lastPrinted>
  <dcterms:created xsi:type="dcterms:W3CDTF">2006-08-16T00:00:00Z</dcterms:created>
  <dcterms:modified xsi:type="dcterms:W3CDTF">2023-07-13T13:07:06Z</dcterms:modified>
  <dc:identifier>DAFjpquy8xo</dc:identifier>
</cp:coreProperties>
</file>